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6" r:id="rId3"/>
    <p:sldId id="272" r:id="rId4"/>
    <p:sldId id="280" r:id="rId5"/>
    <p:sldId id="279" r:id="rId6"/>
    <p:sldId id="274" r:id="rId7"/>
    <p:sldId id="275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1" r:id="rId23"/>
    <p:sldId id="282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BE48-5B74-465B-AA10-7974B913B20F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416BB-6431-4FC2-AC54-EB62D5398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06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enzentralen.de/medium4686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dienzentralen.de/medium46858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enzentralen.de/medium4686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>
                <a:latin typeface="Ubuntu" panose="020B0504030602030204" pitchFamily="34" charset="0"/>
              </a:rPr>
              <a:t>Das Video </a:t>
            </a:r>
            <a:r>
              <a:rPr lang="de-DE" sz="1100" dirty="0" smtClean="0">
                <a:latin typeface="Ubuntu" panose="020B0504030602030204" pitchFamily="34" charset="0"/>
              </a:rPr>
              <a:t>„Was ist dein Sonntagsgefühl“ (2 </a:t>
            </a:r>
            <a:r>
              <a:rPr lang="de-DE" sz="1100" dirty="0">
                <a:latin typeface="Ubuntu" panose="020B0504030602030204" pitchFamily="34" charset="0"/>
              </a:rPr>
              <a:t>min) ist bei den Kirchlichen Medienzentralen kostenlos und ohne Anmeldung abrufbar: </a:t>
            </a:r>
            <a:endParaRPr lang="de-DE" sz="1100" dirty="0">
              <a:latin typeface="Ubuntu" panose="020B0504030602030204" pitchFamily="34" charset="0"/>
              <a:hlinkClick r:id="rId3"/>
            </a:endParaRPr>
          </a:p>
          <a:p>
            <a:r>
              <a:rPr lang="de-DE" sz="1100" dirty="0">
                <a:latin typeface="Ubuntu" panose="020B0504030602030204" pitchFamily="34" charset="0"/>
                <a:hlinkClick r:id="rId3"/>
              </a:rPr>
              <a:t>https://</a:t>
            </a:r>
            <a:r>
              <a:rPr lang="de-DE" sz="1100" dirty="0" smtClean="0">
                <a:latin typeface="Ubuntu" panose="020B0504030602030204" pitchFamily="34" charset="0"/>
                <a:hlinkClick r:id="rId3"/>
              </a:rPr>
              <a:t>medienzentralen.de/medium46858</a:t>
            </a:r>
            <a:endParaRPr lang="de-DE" sz="1100" dirty="0">
              <a:latin typeface="Ubuntu" panose="020B0504030602030204" pitchFamily="34" charset="0"/>
            </a:endParaRPr>
          </a:p>
          <a:p>
            <a:endParaRPr lang="de-DE" sz="1100" dirty="0">
              <a:latin typeface="Ubuntu" panose="020B0504030602030204" pitchFamily="34" charset="0"/>
            </a:endParaRPr>
          </a:p>
          <a:p>
            <a:r>
              <a:rPr lang="de-DE" sz="1100" dirty="0">
                <a:latin typeface="Ubuntu" panose="020B0504030602030204" pitchFamily="34" charset="0"/>
              </a:rPr>
              <a:t>Zum Download gelangen Sie, nachdem Sie eine der gelisteten Medienzentralen angeklickt haben.</a:t>
            </a:r>
          </a:p>
          <a:p>
            <a:endParaRPr lang="de-DE" sz="1100" u="sng" dirty="0" smtClean="0">
              <a:latin typeface="Ubuntu" panose="020B0504030602030204" pitchFamily="34" charset="0"/>
              <a:hlinkClick r:id="rId4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16BB-6431-4FC2-AC54-EB62D539876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0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16BB-6431-4FC2-AC54-EB62D539876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84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>
                <a:latin typeface="Ubuntu" panose="020B0504030602030204" pitchFamily="34" charset="0"/>
              </a:rPr>
              <a:t>Das Video „Die Geschichte des arbeitsfreien Sonntags“ (4 min) ist bei den Kirchlichen Medienzentralen kostenlos und ohne Anmeldung abrufbar: </a:t>
            </a:r>
            <a:endParaRPr lang="de-DE" sz="1100" dirty="0">
              <a:latin typeface="Ubuntu" panose="020B0504030602030204" pitchFamily="34" charset="0"/>
              <a:hlinkClick r:id="rId3"/>
            </a:endParaRPr>
          </a:p>
          <a:p>
            <a:r>
              <a:rPr lang="de-DE" sz="1100" dirty="0" smtClean="0">
                <a:latin typeface="Ubuntu" panose="020B0504030602030204" pitchFamily="34" charset="0"/>
                <a:hlinkClick r:id="rId3"/>
              </a:rPr>
              <a:t>https://medienzentralen.de/medium46860</a:t>
            </a:r>
            <a:endParaRPr lang="de-DE" sz="1100" dirty="0" smtClean="0">
              <a:latin typeface="Ubuntu" panose="020B0504030602030204" pitchFamily="34" charset="0"/>
            </a:endParaRPr>
          </a:p>
          <a:p>
            <a:endParaRPr lang="de-DE" sz="1100" dirty="0" smtClean="0">
              <a:latin typeface="Ubuntu" panose="020B0504030602030204" pitchFamily="34" charset="0"/>
            </a:endParaRPr>
          </a:p>
          <a:p>
            <a:r>
              <a:rPr lang="de-DE" sz="1100" dirty="0" smtClean="0">
                <a:latin typeface="Ubuntu" panose="020B0504030602030204" pitchFamily="34" charset="0"/>
              </a:rPr>
              <a:t>Zum Download gelangen Sie, nachdem Sie eine der gelisteten Medienzentralen angeklickt haben.</a:t>
            </a:r>
            <a:endParaRPr lang="de-DE" sz="1100" dirty="0">
              <a:latin typeface="Ubuntu" panose="020B0504030602030204" pitchFamily="34" charset="0"/>
            </a:endParaRPr>
          </a:p>
          <a:p>
            <a:endParaRPr lang="de-DE" dirty="0">
              <a:latin typeface="Ubuntu" panose="020B05040306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16BB-6431-4FC2-AC54-EB62D539876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76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65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16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3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30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7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9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74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19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82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4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85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071D-3FE4-43C5-9471-F60C642CA16A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1371-45C5-4289-8440-96C472496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6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medienzentralen.de/medium4685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medienzentralen.de/medium4686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87903" y="1302867"/>
            <a:ext cx="91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61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276514" y="4264431"/>
            <a:ext cx="12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4358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92120" y="838844"/>
            <a:ext cx="999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2789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85445" y="4182545"/>
            <a:ext cx="12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0494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69539" y="1084503"/>
            <a:ext cx="101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599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7278" y="4209841"/>
            <a:ext cx="12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smtClean="0">
                <a:solidFill>
                  <a:srgbClr val="C00000"/>
                </a:solidFill>
                <a:latin typeface="Ubuntu" panose="020B0504030602030204" pitchFamily="34" charset="0"/>
              </a:rPr>
              <a:t>14</a:t>
            </a:r>
            <a:endParaRPr lang="de-DE" sz="4000" b="1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41995" y="2585757"/>
            <a:ext cx="12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1305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99343" y="1111798"/>
            <a:ext cx="8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903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92120" y="743309"/>
            <a:ext cx="95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135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99342" y="1057207"/>
            <a:ext cx="95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0924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921672" y="2954246"/>
            <a:ext cx="12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002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 descr="Filmstreifen Silhouette">
            <a:hlinkClick r:id="rId4"/>
            <a:extLst>
              <a:ext uri="{FF2B5EF4-FFF2-40B4-BE49-F238E27FC236}">
                <a16:creationId xmlns:a16="http://schemas.microsoft.com/office/drawing/2014/main" id="{C480DCFE-246C-4950-9BD7-27FC2F29C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706" y="5565370"/>
            <a:ext cx="1292630" cy="12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 descr="Filmstreifen Silhouette">
            <a:hlinkClick r:id="rId4"/>
            <a:extLst>
              <a:ext uri="{FF2B5EF4-FFF2-40B4-BE49-F238E27FC236}">
                <a16:creationId xmlns:a16="http://schemas.microsoft.com/office/drawing/2014/main" id="{C6023DB5-B6B7-42F6-9682-476382ACC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121" y="5655408"/>
            <a:ext cx="1292630" cy="12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060700" y="2763433"/>
            <a:ext cx="25527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Biblischer Ursprung </a:t>
            </a: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(Schöpfungsgeschichte):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Wie Gott sollen die Menschen am 7. Tage ruhen.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060700" y="4594111"/>
            <a:ext cx="2552700" cy="126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Judentum</a:t>
            </a:r>
          </a:p>
          <a:p>
            <a:pPr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Juden feiern am 7. Tag den Sabbat, von Freitagabend </a:t>
            </a:r>
            <a:endParaRPr lang="de-DE" sz="1400" dirty="0" smtClean="0"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bis </a:t>
            </a: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Samstagabend </a:t>
            </a:r>
            <a:r>
              <a:rPr lang="de-DE" sz="1400" dirty="0" smtClean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herrscht Arbeitsruhe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826500" y="965360"/>
            <a:ext cx="2565400" cy="120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Frühes Christentum </a:t>
            </a:r>
          </a:p>
          <a:p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</a:rPr>
              <a:t>Der Sonntag (Tag der Auferstehung) wird der wöchentliche Feiertag. Arbeitsfrei ist er nicht.</a:t>
            </a:r>
            <a:endParaRPr lang="de-DE" sz="1400" dirty="0">
              <a:latin typeface="Ubuntu" panose="020B0504030602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813800" y="2763433"/>
            <a:ext cx="25781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Römisches Reich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Der Sonntag wird zum Ruhetag. Kaiser Konstantin verfügt den ersten gesetzlichen Sonntagsschutz.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26500" y="4649384"/>
            <a:ext cx="2197100" cy="130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Mittelalter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Karl der Große erteilt genaue Anweisungen, welche Arbeiten am Sonntag verboten sind.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086100" y="891536"/>
            <a:ext cx="24384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Französische Revolution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Abschaffung des Sonntags. Die 10-Tage-Woche mit nur einem Ruhetag setzt sich allerdings nicht durch.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048000" y="2745736"/>
            <a:ext cx="24765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 smtClean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Industrialisierung </a:t>
            </a:r>
            <a:endParaRPr lang="de-DE" sz="1400" b="1" dirty="0"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Das Proletariat muss an sieben Tagen arbeiten.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1839: Verbot der  Sonntagsarbeit von Kindern.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86100" y="4599936"/>
            <a:ext cx="2476500" cy="106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Ende des 19. Jahrhunderts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 Sonn- und Feiertagen wird in Deutschland in den meisten Fabriken nicht mehr gearbeitet.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826500" y="891536"/>
            <a:ext cx="24257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Weimarer Republik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Der Sonntag erhält Verfassungsrang als Tag der Arbeitsruhe und der seelischen Erhebung.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26500" y="2639553"/>
            <a:ext cx="25273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Bundesrepublik</a:t>
            </a:r>
            <a:br>
              <a:rPr lang="de-DE" sz="1400" b="1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Urteil des Bundes-verfassungsgerichts: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Der Sonntag schützt die Grundrechte und die Menschenwürde.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782050" y="4564372"/>
            <a:ext cx="25146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="1" dirty="0" smtClean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heute</a:t>
            </a:r>
            <a:endParaRPr lang="de-DE" sz="1400" b="1" dirty="0"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Die Sonntagsallianz aus Kirchen, Gewerkschaften und anderen engagiert sich für  den Erhalt des Sonntags.</a:t>
            </a:r>
            <a:endParaRPr lang="de-DE" sz="1400" dirty="0">
              <a:effectLst/>
              <a:latin typeface="Ubuntu" panose="020B05040306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83439" y="1070854"/>
            <a:ext cx="82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Ubuntu" panose="020B0504030602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964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Breitbild</PresentationFormat>
  <Paragraphs>47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Ubuntu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Büttner Philip</dc:creator>
  <cp:lastModifiedBy>Büttner Philip</cp:lastModifiedBy>
  <cp:revision>47</cp:revision>
  <dcterms:created xsi:type="dcterms:W3CDTF">2021-10-26T22:19:21Z</dcterms:created>
  <dcterms:modified xsi:type="dcterms:W3CDTF">2022-02-22T08:33:16Z</dcterms:modified>
</cp:coreProperties>
</file>